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2" r:id="rId6"/>
    <p:sldId id="263" r:id="rId7"/>
    <p:sldId id="270" r:id="rId8"/>
    <p:sldId id="259" r:id="rId9"/>
    <p:sldId id="269" r:id="rId10"/>
    <p:sldId id="265" r:id="rId11"/>
    <p:sldId id="264" r:id="rId12"/>
    <p:sldId id="266" r:id="rId13"/>
    <p:sldId id="267" r:id="rId14"/>
    <p:sldId id="268" r:id="rId15"/>
  </p:sldIdLst>
  <p:sldSz cx="12192000" cy="6858000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1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D57B8-2063-444D-8548-30805841B1AA}" type="datetimeFigureOut">
              <a:rPr lang="nl-BE" smtClean="0"/>
              <a:t>25/10/2016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FE0B5-DED9-4386-AA89-EB5C46ADA1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966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54A8-C390-45CA-B20C-706AAA8AA221}" type="datetimeFigureOut">
              <a:rPr lang="nl-BE" smtClean="0"/>
              <a:t>25/10/2016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7EC8-7137-4BB7-83F1-7952B26F19B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2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7EC8-7137-4BB7-83F1-7952B26F19B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09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7EC8-7137-4BB7-83F1-7952B26F19B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72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59B3-4676-4138-AC92-5B46EBEB8FD1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0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0333-651A-41AD-916A-D46404D90B4A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5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7764-2DE1-473B-BFA2-A7486016F911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58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BD02-4BB4-45B7-9100-6CB2B1F2651D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9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21A-A9E9-4B34-BE76-2FC50A8CCEEE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6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62D-A750-46A8-8DF9-871FC40DDAE7}" type="datetime1">
              <a:rPr lang="nl-BE" smtClean="0"/>
              <a:t>25/10/2016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46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E8B6-3B84-4372-AB46-6B653A04C01C}" type="datetime1">
              <a:rPr lang="nl-BE" smtClean="0"/>
              <a:t>25/10/2016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81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72DE-94F3-4F77-9FD3-7BA1DC3BA6FD}" type="datetime1">
              <a:rPr lang="nl-BE" smtClean="0"/>
              <a:t>25/10/2016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0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9031-D0A5-47C8-B063-68F5F4BEA387}" type="datetime1">
              <a:rPr lang="nl-BE" smtClean="0"/>
              <a:t>25/10/2016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3201-D506-4A03-9125-D5AB91DC9EB1}" type="datetime1">
              <a:rPr lang="nl-BE" smtClean="0"/>
              <a:t>25/10/2016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5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F866-4D5A-4F0C-B448-11A77656E823}" type="datetime1">
              <a:rPr lang="nl-BE" smtClean="0"/>
              <a:t>25/10/2016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837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BF96-0F2A-41E2-8FD1-43C5BA3B8DB6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1B11-ACB4-4DA0-99D0-9526AECE93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8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18968"/>
            <a:ext cx="10515600" cy="11995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اللغة</a:t>
            </a:r>
            <a:r>
              <a:rPr lang="en-US" b="1" dirty="0"/>
              <a:t> </a:t>
            </a:r>
            <a:r>
              <a:rPr lang="en-US" b="1" dirty="0" err="1"/>
              <a:t>الهولندية</a:t>
            </a:r>
            <a:r>
              <a:rPr lang="en-US" b="1" dirty="0"/>
              <a:t> </a:t>
            </a:r>
            <a:r>
              <a:rPr lang="en-US" b="1" dirty="0" err="1" smtClean="0"/>
              <a:t>للمبتدئين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nl-BE" sz="2200" cap="all" dirty="0" smtClean="0"/>
              <a:t>Nederlands </a:t>
            </a:r>
            <a:r>
              <a:rPr lang="nl-BE" sz="2200" cap="all" dirty="0"/>
              <a:t>voor volledige beginners </a:t>
            </a:r>
            <a:br>
              <a:rPr lang="nl-BE" sz="2200" cap="all" dirty="0"/>
            </a:br>
            <a:r>
              <a:rPr lang="nl-BE" sz="2200" dirty="0"/>
              <a:t>(ERK-level A1)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212327"/>
            <a:ext cx="10515600" cy="2964636"/>
          </a:xfrm>
          <a:noFill/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cap="all" dirty="0" err="1"/>
              <a:t>يأتي</a:t>
            </a:r>
            <a:r>
              <a:rPr lang="en-US" cap="all" dirty="0"/>
              <a:t> </a:t>
            </a:r>
            <a:r>
              <a:rPr lang="en-US" cap="all" dirty="0" err="1"/>
              <a:t>برنامج</a:t>
            </a:r>
            <a:r>
              <a:rPr lang="en-US" cap="all" dirty="0"/>
              <a:t> </a:t>
            </a:r>
            <a:r>
              <a:rPr lang="en-US" cap="all" dirty="0" err="1"/>
              <a:t>التعليم</a:t>
            </a:r>
            <a:r>
              <a:rPr lang="en-US" cap="all" dirty="0"/>
              <a:t> </a:t>
            </a:r>
            <a:r>
              <a:rPr lang="en-US" cap="all" dirty="0" err="1"/>
              <a:t>الالكتروني</a:t>
            </a:r>
            <a:r>
              <a:rPr lang="en-US" cap="all" dirty="0"/>
              <a:t> </a:t>
            </a:r>
            <a:r>
              <a:rPr lang="en-US" cap="all" dirty="0" err="1"/>
              <a:t>هولندي</a:t>
            </a:r>
            <a:r>
              <a:rPr lang="nl-BE" cap="all" dirty="0"/>
              <a:t> -</a:t>
            </a:r>
            <a:r>
              <a:rPr lang="en-US" cap="all" dirty="0" err="1"/>
              <a:t>عربي</a:t>
            </a:r>
            <a:r>
              <a:rPr lang="en-US" cap="all" dirty="0"/>
              <a:t> </a:t>
            </a:r>
            <a:r>
              <a:rPr lang="en-US" cap="all" dirty="0" err="1"/>
              <a:t>نتيجة</a:t>
            </a:r>
            <a:r>
              <a:rPr lang="en-US" cap="all" dirty="0"/>
              <a:t> </a:t>
            </a:r>
            <a:r>
              <a:rPr lang="en-US" cap="all" dirty="0" err="1"/>
              <a:t>لجهود</a:t>
            </a:r>
            <a:r>
              <a:rPr lang="en-US" cap="all" dirty="0"/>
              <a:t> </a:t>
            </a:r>
            <a:r>
              <a:rPr lang="en-US" cap="all" dirty="0" err="1"/>
              <a:t>مشتركة</a:t>
            </a:r>
            <a:r>
              <a:rPr lang="en-US" cap="all" dirty="0"/>
              <a:t> </a:t>
            </a:r>
            <a:r>
              <a:rPr lang="en-US" cap="all" dirty="0" err="1"/>
              <a:t>لمركز</a:t>
            </a:r>
            <a:r>
              <a:rPr lang="en-US" cap="all" dirty="0"/>
              <a:t> </a:t>
            </a:r>
            <a:r>
              <a:rPr lang="en-US" cap="all" dirty="0" err="1"/>
              <a:t>اللغويات</a:t>
            </a:r>
            <a:r>
              <a:rPr lang="en-US" cap="all" dirty="0"/>
              <a:t> </a:t>
            </a:r>
            <a:r>
              <a:rPr lang="en-US" cap="all" dirty="0" err="1"/>
              <a:t>التطبيقية</a:t>
            </a:r>
            <a:r>
              <a:rPr lang="en-US" cap="all" dirty="0"/>
              <a:t> </a:t>
            </a:r>
            <a:r>
              <a:rPr lang="en-US" cap="all" dirty="0" err="1"/>
              <a:t>من</a:t>
            </a:r>
            <a:r>
              <a:rPr lang="en-US" cap="all" dirty="0"/>
              <a:t> </a:t>
            </a:r>
            <a:r>
              <a:rPr lang="en-US" cap="all" dirty="0" err="1"/>
              <a:t>جامعة</a:t>
            </a:r>
            <a:r>
              <a:rPr lang="en-US" cap="all" dirty="0"/>
              <a:t> </a:t>
            </a:r>
            <a:r>
              <a:rPr lang="en-US" cap="all" dirty="0" err="1"/>
              <a:t>هاسلت</a:t>
            </a:r>
            <a:r>
              <a:rPr lang="nl-BE" cap="all" dirty="0"/>
              <a:t> </a:t>
            </a:r>
            <a:r>
              <a:rPr lang="nl-BE" cap="all" dirty="0" err="1"/>
              <a:t>CommArt</a:t>
            </a:r>
            <a:r>
              <a:rPr lang="nl-BE" cap="all" dirty="0"/>
              <a:t> </a:t>
            </a:r>
            <a:r>
              <a:rPr lang="en-US" cap="all" dirty="0" err="1"/>
              <a:t>العالمية</a:t>
            </a:r>
            <a:r>
              <a:rPr lang="en-US" cap="all" dirty="0"/>
              <a:t> و </a:t>
            </a:r>
            <a:r>
              <a:rPr lang="en-US" cap="all" dirty="0" err="1"/>
              <a:t>فريق</a:t>
            </a:r>
            <a:r>
              <a:rPr lang="en-US" cap="all" dirty="0"/>
              <a:t> </a:t>
            </a:r>
            <a:r>
              <a:rPr lang="en-US" cap="all" dirty="0" err="1"/>
              <a:t>من</a:t>
            </a:r>
            <a:r>
              <a:rPr lang="en-US" cap="all" dirty="0"/>
              <a:t> </a:t>
            </a:r>
            <a:r>
              <a:rPr lang="en-US" cap="all" dirty="0" err="1"/>
              <a:t>المتطوعين</a:t>
            </a:r>
            <a:r>
              <a:rPr lang="en-US" cap="all" dirty="0"/>
              <a:t> </a:t>
            </a:r>
            <a:r>
              <a:rPr lang="en-US" cap="all" dirty="0" err="1"/>
              <a:t>من</a:t>
            </a:r>
            <a:r>
              <a:rPr lang="en-US" cap="all" dirty="0"/>
              <a:t> </a:t>
            </a:r>
            <a:r>
              <a:rPr lang="en-US" cap="all" dirty="0" err="1"/>
              <a:t>طلبة</a:t>
            </a:r>
            <a:r>
              <a:rPr lang="en-US" cap="all" dirty="0"/>
              <a:t> </a:t>
            </a:r>
            <a:r>
              <a:rPr lang="en-US" cap="all" dirty="0" err="1"/>
              <a:t>جامعة</a:t>
            </a:r>
            <a:r>
              <a:rPr lang="en-US" cap="all" dirty="0"/>
              <a:t> </a:t>
            </a:r>
            <a:r>
              <a:rPr lang="en-US" cap="all" dirty="0" err="1"/>
              <a:t>هاسسلت</a:t>
            </a:r>
            <a:r>
              <a:rPr lang="en-US" cap="all" dirty="0"/>
              <a:t> </a:t>
            </a:r>
            <a:r>
              <a:rPr lang="en-US" cap="all" dirty="0" err="1"/>
              <a:t>الناطقين</a:t>
            </a:r>
            <a:r>
              <a:rPr lang="en-US" cap="all" dirty="0"/>
              <a:t> </a:t>
            </a:r>
            <a:r>
              <a:rPr lang="en-US" cap="all" dirty="0" err="1"/>
              <a:t>بالعربية</a:t>
            </a:r>
            <a:r>
              <a:rPr lang="nl-BE" cap="all" dirty="0"/>
              <a:t>.</a:t>
            </a:r>
          </a:p>
          <a:p>
            <a:pPr marL="0" indent="0" algn="ctr">
              <a:buNone/>
            </a:pPr>
            <a:r>
              <a:rPr lang="en-US" cap="all" dirty="0" err="1"/>
              <a:t>مؤلفو</a:t>
            </a:r>
            <a:r>
              <a:rPr lang="en-US" cap="all" dirty="0"/>
              <a:t> </a:t>
            </a:r>
            <a:r>
              <a:rPr lang="en-US" cap="all" dirty="0" err="1"/>
              <a:t>الوحدة</a:t>
            </a:r>
            <a:r>
              <a:rPr lang="en-US" cap="all" dirty="0"/>
              <a:t> </a:t>
            </a:r>
            <a:r>
              <a:rPr lang="en-US" cap="all" dirty="0" err="1"/>
              <a:t>الاصلية</a:t>
            </a:r>
            <a:r>
              <a:rPr lang="nl-BE" cap="all" dirty="0"/>
              <a:t>:   </a:t>
            </a:r>
            <a:r>
              <a:rPr lang="en-US" cap="all" dirty="0"/>
              <a:t>أ </a:t>
            </a:r>
            <a:r>
              <a:rPr lang="en-US" cap="all" dirty="0" err="1"/>
              <a:t>جيلان</a:t>
            </a:r>
            <a:r>
              <a:rPr lang="en-US" cap="all" dirty="0"/>
              <a:t> ، </a:t>
            </a:r>
            <a:r>
              <a:rPr lang="en-US" cap="all" dirty="0" err="1"/>
              <a:t>ويلي</a:t>
            </a:r>
            <a:r>
              <a:rPr lang="en-US" cap="all" dirty="0"/>
              <a:t> </a:t>
            </a:r>
            <a:r>
              <a:rPr lang="en-US" cap="all" dirty="0" err="1"/>
              <a:t>كليسترز</a:t>
            </a:r>
            <a:endParaRPr lang="nl-BE" cap="all" dirty="0"/>
          </a:p>
          <a:p>
            <a:pPr marL="0" indent="0" algn="ctr">
              <a:buNone/>
            </a:pPr>
            <a:r>
              <a:rPr lang="nl-BE" cap="all" dirty="0"/>
              <a:t> </a:t>
            </a:r>
          </a:p>
          <a:p>
            <a:pPr marL="0" indent="0" algn="ctr">
              <a:buNone/>
            </a:pPr>
            <a:r>
              <a:rPr lang="nl-BE" dirty="0"/>
              <a:t>Deze </a:t>
            </a:r>
            <a:r>
              <a:rPr lang="nl-BE" dirty="0" err="1"/>
              <a:t>cloudmodule</a:t>
            </a:r>
            <a:r>
              <a:rPr lang="nl-BE" dirty="0"/>
              <a:t> is een realisatie van het </a:t>
            </a:r>
            <a:r>
              <a:rPr lang="nl-BE" dirty="0" smtClean="0"/>
              <a:t>Centrum voor Toegepaste Linguïstiek van de Universiteit Hasselt (BE) en van Zuyd Hogeschool (NL).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Ze </a:t>
            </a:r>
            <a:r>
              <a:rPr lang="nl-BE" dirty="0"/>
              <a:t>maakt deel uit van de reeks “</a:t>
            </a:r>
            <a:r>
              <a:rPr lang="nl-BE" dirty="0" err="1"/>
              <a:t>Lingu@Com</a:t>
            </a:r>
            <a:r>
              <a:rPr lang="nl-BE" dirty="0"/>
              <a:t> - Talen voor Beginners”, </a:t>
            </a:r>
            <a:r>
              <a:rPr lang="nl-BE" b="1" dirty="0"/>
              <a:t>gelauwerd door het EU-programma “Life Long Learning”</a:t>
            </a:r>
            <a:r>
              <a:rPr lang="nl-BE" dirty="0"/>
              <a:t>.</a:t>
            </a:r>
          </a:p>
          <a:p>
            <a:pPr marL="0" indent="0" algn="ctr">
              <a:buNone/>
            </a:pPr>
            <a:r>
              <a:rPr lang="nl-BE" dirty="0"/>
              <a:t> </a:t>
            </a:r>
          </a:p>
          <a:p>
            <a:pPr marL="0" indent="0" algn="ctr">
              <a:buNone/>
            </a:pPr>
            <a:r>
              <a:rPr lang="nl-BE" dirty="0"/>
              <a:t>Voor de </a:t>
            </a:r>
            <a:r>
              <a:rPr lang="nl-BE" b="1" dirty="0"/>
              <a:t>Arabische</a:t>
            </a:r>
            <a:r>
              <a:rPr lang="nl-BE" dirty="0"/>
              <a:t> bewerking zorgden: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nl-BE" dirty="0"/>
              <a:t> </a:t>
            </a:r>
            <a:r>
              <a:rPr lang="nl-BE" dirty="0" err="1" smtClean="0"/>
              <a:t>Ghadi</a:t>
            </a:r>
            <a:r>
              <a:rPr lang="nl-BE" dirty="0" smtClean="0"/>
              <a:t> </a:t>
            </a:r>
            <a:r>
              <a:rPr lang="nl-BE" dirty="0" err="1"/>
              <a:t>Alkhatatbeh</a:t>
            </a:r>
            <a:r>
              <a:rPr lang="nl-BE" dirty="0"/>
              <a:t> (</a:t>
            </a:r>
            <a:r>
              <a:rPr lang="nl-BE" dirty="0" err="1"/>
              <a:t>Ajloun</a:t>
            </a:r>
            <a:r>
              <a:rPr lang="nl-BE" dirty="0"/>
              <a:t>, JO),  Abdullah </a:t>
            </a:r>
            <a:r>
              <a:rPr lang="nl-BE" dirty="0" err="1"/>
              <a:t>Aydogan</a:t>
            </a:r>
            <a:r>
              <a:rPr lang="nl-BE" dirty="0"/>
              <a:t> (Genk, BE),  </a:t>
            </a:r>
            <a:r>
              <a:rPr lang="nl-BE" dirty="0" err="1"/>
              <a:t>Hayat</a:t>
            </a:r>
            <a:r>
              <a:rPr lang="nl-BE" dirty="0"/>
              <a:t> </a:t>
            </a:r>
            <a:r>
              <a:rPr lang="nl-BE" dirty="0" err="1"/>
              <a:t>Boutarbouche</a:t>
            </a:r>
            <a:r>
              <a:rPr lang="nl-BE" dirty="0"/>
              <a:t> (Casablanca, MA),  </a:t>
            </a:r>
            <a:r>
              <a:rPr lang="nl-BE" dirty="0" err="1"/>
              <a:t>Rana</a:t>
            </a:r>
            <a:r>
              <a:rPr lang="nl-BE" dirty="0"/>
              <a:t> </a:t>
            </a:r>
            <a:r>
              <a:rPr lang="nl-BE" dirty="0" err="1"/>
              <a:t>Dandis</a:t>
            </a:r>
            <a:r>
              <a:rPr lang="nl-BE" dirty="0"/>
              <a:t> (Hebron, </a:t>
            </a:r>
            <a:r>
              <a:rPr lang="nl-BE" dirty="0" err="1"/>
              <a:t>Palestine</a:t>
            </a:r>
            <a:r>
              <a:rPr lang="nl-BE" dirty="0"/>
              <a:t>), 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Nazek</a:t>
            </a:r>
            <a:r>
              <a:rPr lang="nl-BE" dirty="0" smtClean="0"/>
              <a:t> </a:t>
            </a:r>
            <a:r>
              <a:rPr lang="nl-BE" dirty="0" err="1"/>
              <a:t>Deyazada</a:t>
            </a:r>
            <a:r>
              <a:rPr lang="nl-BE" dirty="0"/>
              <a:t> (Gaza Strip), </a:t>
            </a:r>
            <a:r>
              <a:rPr lang="nl-BE" dirty="0" err="1" smtClean="0"/>
              <a:t>Wael</a:t>
            </a:r>
            <a:r>
              <a:rPr lang="nl-BE" dirty="0" smtClean="0"/>
              <a:t> </a:t>
            </a:r>
            <a:r>
              <a:rPr lang="nl-BE" dirty="0" err="1"/>
              <a:t>Ghazaleh</a:t>
            </a:r>
            <a:r>
              <a:rPr lang="nl-BE" dirty="0"/>
              <a:t> (</a:t>
            </a:r>
            <a:r>
              <a:rPr lang="nl-BE" dirty="0" err="1"/>
              <a:t>Homs</a:t>
            </a:r>
            <a:r>
              <a:rPr lang="nl-BE" dirty="0"/>
              <a:t>, SY),  </a:t>
            </a:r>
            <a:r>
              <a:rPr lang="nl-BE" dirty="0" err="1" smtClean="0"/>
              <a:t>Nadjis</a:t>
            </a:r>
            <a:r>
              <a:rPr lang="nl-BE" dirty="0" smtClean="0"/>
              <a:t> </a:t>
            </a:r>
            <a:r>
              <a:rPr lang="nl-BE" dirty="0" err="1"/>
              <a:t>Madhloum</a:t>
            </a:r>
            <a:r>
              <a:rPr lang="nl-BE" dirty="0"/>
              <a:t> (Bagdad, IR)</a:t>
            </a:r>
          </a:p>
          <a:p>
            <a:pPr marL="0" indent="0" algn="ctr">
              <a:buNone/>
            </a:pPr>
            <a:r>
              <a:rPr lang="nl-BE" dirty="0"/>
              <a:t>Coördinatie: prof</a:t>
            </a:r>
            <a:r>
              <a:rPr lang="nl-BE" dirty="0" smtClean="0"/>
              <a:t>. em</a:t>
            </a:r>
            <a:r>
              <a:rPr lang="nl-BE" dirty="0"/>
              <a:t>. W. Clijsters (</a:t>
            </a:r>
            <a:r>
              <a:rPr lang="nl-BE" dirty="0" err="1"/>
              <a:t>UHasselt</a:t>
            </a:r>
            <a:r>
              <a:rPr lang="nl-BE" dirty="0"/>
              <a:t>, </a:t>
            </a:r>
            <a:r>
              <a:rPr lang="nl-BE" dirty="0" err="1"/>
              <a:t>CommArt</a:t>
            </a:r>
            <a:r>
              <a:rPr lang="nl-BE" dirty="0"/>
              <a:t>)</a:t>
            </a:r>
          </a:p>
          <a:p>
            <a:r>
              <a:rPr lang="nl-BE" dirty="0"/>
              <a:t> 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Picture 5" descr="C:\Users\lucp0676\Desktop\c schijf\00 CommArt\PROJECTEN\Projecten2015\09 Arabisch\Foto's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5" y="309603"/>
            <a:ext cx="5470497" cy="138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F1EE-B20C-4110-9A6C-486380122789}" type="datetime1">
              <a:rPr lang="nl-BE" smtClean="0"/>
              <a:t>25/10/2016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</a:t>
            </a:fld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216310" y="309603"/>
            <a:ext cx="2536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Titelpagina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9982200" y="4876800"/>
            <a:ext cx="125361" cy="580103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9" name="Right Arrow 8"/>
          <p:cNvSpPr/>
          <p:nvPr/>
        </p:nvSpPr>
        <p:spPr>
          <a:xfrm rot="10461775" flipV="1">
            <a:off x="9800499" y="4156716"/>
            <a:ext cx="876493" cy="127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10235381" y="4955458"/>
            <a:ext cx="170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0070C0"/>
                </a:solidFill>
              </a:rPr>
              <a:t>Native speakers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4193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err="1" smtClean="0"/>
              <a:t>Oefeningtypes</a:t>
            </a:r>
            <a:r>
              <a:rPr lang="nl-BE" dirty="0" smtClean="0"/>
              <a:t>, </a:t>
            </a:r>
            <a:r>
              <a:rPr lang="nl-BE" sz="2800" dirty="0" smtClean="0"/>
              <a:t>o.m.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Microconversaties met opname van eigen rol/stem</a:t>
            </a:r>
          </a:p>
          <a:p>
            <a:r>
              <a:rPr lang="nl-BE" dirty="0" smtClean="0"/>
              <a:t>Sleepoefeningen</a:t>
            </a:r>
          </a:p>
          <a:p>
            <a:r>
              <a:rPr lang="nl-BE" dirty="0" smtClean="0"/>
              <a:t>Mondelinge vertaling met </a:t>
            </a:r>
            <a:r>
              <a:rPr lang="nl-BE" dirty="0"/>
              <a:t>opname van eigen rol/stem</a:t>
            </a:r>
            <a:endParaRPr lang="nl-BE" dirty="0" smtClean="0"/>
          </a:p>
          <a:p>
            <a:r>
              <a:rPr lang="nl-BE" dirty="0" smtClean="0"/>
              <a:t>Keuze uit </a:t>
            </a:r>
            <a:r>
              <a:rPr lang="nl-BE" dirty="0" err="1" smtClean="0"/>
              <a:t>scroll</a:t>
            </a:r>
            <a:endParaRPr lang="nl-BE" dirty="0" smtClean="0"/>
          </a:p>
          <a:p>
            <a:r>
              <a:rPr lang="nl-BE" dirty="0" smtClean="0"/>
              <a:t>Audio slepen op figuur</a:t>
            </a:r>
          </a:p>
          <a:p>
            <a:r>
              <a:rPr lang="nl-BE" dirty="0" smtClean="0"/>
              <a:t>Invuloefening aan de hand van tip</a:t>
            </a:r>
          </a:p>
          <a:p>
            <a:r>
              <a:rPr lang="nl-BE" dirty="0" smtClean="0"/>
              <a:t>Zinnetjes maken met gegeven kernwoorden</a:t>
            </a:r>
          </a:p>
          <a:p>
            <a:r>
              <a:rPr lang="nl-BE" dirty="0" smtClean="0"/>
              <a:t>… …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747-300C-4EB5-BFCB-D96CB425B6F1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4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/>
          <a:lstStyle/>
          <a:p>
            <a:r>
              <a:rPr lang="nl-BE" dirty="0" smtClean="0"/>
              <a:t>Voorbeeld multimediale sleepoefening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26" y="1071716"/>
            <a:ext cx="12192000" cy="52846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77498" y="2449488"/>
            <a:ext cx="3264311" cy="29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3485" y="2226384"/>
            <a:ext cx="20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Audio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497813"/>
            <a:ext cx="13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Invulpositie</a:t>
            </a:r>
            <a:endParaRPr lang="nl-BE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73678" y="4621161"/>
            <a:ext cx="1769807" cy="894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4826" y="4385187"/>
            <a:ext cx="194678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Gelinkte theorie</a:t>
            </a:r>
            <a:endParaRPr lang="nl-BE" dirty="0"/>
          </a:p>
        </p:txBody>
      </p:sp>
      <p:sp>
        <p:nvSpPr>
          <p:cNvPr id="13" name="Right Brace 12"/>
          <p:cNvSpPr/>
          <p:nvPr/>
        </p:nvSpPr>
        <p:spPr>
          <a:xfrm>
            <a:off x="9802761" y="2411050"/>
            <a:ext cx="334297" cy="186598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10255044" y="3151034"/>
            <a:ext cx="170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Invulelementen</a:t>
            </a:r>
            <a:endParaRPr lang="nl-BE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 flipV="1">
            <a:off x="9404131" y="4805827"/>
            <a:ext cx="614940" cy="898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19071" y="4621161"/>
            <a:ext cx="208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Aantal pogingen</a:t>
            </a:r>
            <a:endParaRPr lang="nl-BE" dirty="0"/>
          </a:p>
        </p:txBody>
      </p:sp>
      <p:cxnSp>
        <p:nvCxnSpPr>
          <p:cNvPr id="19" name="Straight Arrow Connector 18"/>
          <p:cNvCxnSpPr>
            <a:endCxn id="23" idx="1"/>
          </p:cNvCxnSpPr>
          <p:nvPr/>
        </p:nvCxnSpPr>
        <p:spPr>
          <a:xfrm>
            <a:off x="9552038" y="5223306"/>
            <a:ext cx="467032" cy="329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019070" y="5368413"/>
            <a:ext cx="217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Score op deze poging</a:t>
            </a:r>
            <a:endParaRPr lang="nl-BE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C57B-C95D-4683-98B1-5C5D92A85615}" type="datetime1">
              <a:rPr lang="nl-BE" smtClean="0"/>
              <a:t>25/10/2016</a:t>
            </a:fld>
            <a:endParaRPr lang="nl-BE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11</a:t>
            </a:fld>
            <a:endParaRPr lang="nl-BE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60986" y="2664372"/>
            <a:ext cx="953814" cy="153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Hulp met het oog op zelfstudie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Alle uitleg in brontaal (Arabisch)</a:t>
            </a:r>
          </a:p>
          <a:p>
            <a:r>
              <a:rPr lang="nl-BE" dirty="0" smtClean="0"/>
              <a:t>Audio van basisdialoog in twee regionale varianten (NL en VL)</a:t>
            </a:r>
          </a:p>
          <a:p>
            <a:r>
              <a:rPr lang="nl-BE" dirty="0"/>
              <a:t>Vertaling van alle basisdialogen/-</a:t>
            </a:r>
            <a:r>
              <a:rPr lang="nl-BE" dirty="0" smtClean="0"/>
              <a:t>teksten</a:t>
            </a:r>
          </a:p>
          <a:p>
            <a:r>
              <a:rPr lang="nl-BE" dirty="0" smtClean="0"/>
              <a:t>Oplossing van alle oefeningen</a:t>
            </a:r>
          </a:p>
          <a:p>
            <a:r>
              <a:rPr lang="nl-BE" dirty="0" smtClean="0"/>
              <a:t>Mogelijkheid oefening meermaals op te lossen</a:t>
            </a:r>
          </a:p>
          <a:p>
            <a:r>
              <a:rPr lang="nl-BE" dirty="0" smtClean="0"/>
              <a:t>Score na elke oefening</a:t>
            </a:r>
          </a:p>
          <a:p>
            <a:r>
              <a:rPr lang="nl-BE" dirty="0" smtClean="0"/>
              <a:t>Contrastief woordenboek met twee gebruiksmogelijkheden:</a:t>
            </a:r>
          </a:p>
          <a:p>
            <a:pPr lvl="1"/>
            <a:r>
              <a:rPr lang="nl-BE" dirty="0" smtClean="0"/>
              <a:t>Als een gewoon woordenboek</a:t>
            </a:r>
          </a:p>
          <a:p>
            <a:pPr lvl="1"/>
            <a:r>
              <a:rPr lang="nl-BE" dirty="0" smtClean="0"/>
              <a:t>Als teksthulp: cursor op woord(vorm) en woordenboek haalt de uitleg op</a:t>
            </a:r>
            <a:endParaRPr lang="nl-BE" dirty="0"/>
          </a:p>
          <a:p>
            <a:pPr marL="457200" lvl="1" indent="0">
              <a:buNone/>
            </a:pPr>
            <a:r>
              <a:rPr lang="nl-BE" dirty="0" smtClean="0"/>
              <a:t>(dit is een zeer krachtige helpfunctie!!!)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86C-CD07-466B-A112-C8F4F574FAA5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7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Configuratievereisten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Bruikbaar op pc,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err="1" smtClean="0"/>
              <a:t>mac</a:t>
            </a:r>
            <a:r>
              <a:rPr lang="nl-BE" dirty="0" smtClean="0"/>
              <a:t>,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tablet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en zelfs smartphone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mits internet beschikbaar is.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Best werken met Chrome, maar alle andere browsers zijn mogelijk.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30A9-C2F5-4992-958D-A9A723D50562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3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Hoe deze </a:t>
            </a:r>
            <a:r>
              <a:rPr lang="nl-BE" dirty="0" err="1" smtClean="0"/>
              <a:t>cloudmodule</a:t>
            </a:r>
            <a:r>
              <a:rPr lang="nl-BE" dirty="0" smtClean="0"/>
              <a:t> gebruiken?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de “info” van de module wordt een suggestie gegeven.</a:t>
            </a:r>
          </a:p>
          <a:p>
            <a:endParaRPr lang="nl-BE" dirty="0"/>
          </a:p>
          <a:p>
            <a:r>
              <a:rPr lang="nl-BE" dirty="0" smtClean="0"/>
              <a:t>Best regelmatig een beetje doornemen, liever dan in één ruk veel.</a:t>
            </a:r>
          </a:p>
          <a:p>
            <a:endParaRPr lang="nl-BE" dirty="0"/>
          </a:p>
          <a:p>
            <a:r>
              <a:rPr lang="nl-BE" dirty="0" smtClean="0"/>
              <a:t>Best regelmatig herhalen.</a:t>
            </a:r>
          </a:p>
          <a:p>
            <a:endParaRPr lang="nl-BE" dirty="0"/>
          </a:p>
          <a:p>
            <a:r>
              <a:rPr lang="nl-BE" dirty="0" smtClean="0"/>
              <a:t>Voor de productieve oefeningen (dialoog, conversatie, debat, presentatie, schrijfoefening …) blijft een coach wenselijk.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21E2-6417-492C-9879-9DD588248312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12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1ADF-8C1D-458A-A9C0-C271F9939ABC}" type="datetime1">
              <a:rPr lang="nl-BE" smtClean="0"/>
              <a:t>25/10/2016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2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588397" y="111318"/>
            <a:ext cx="59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Inhoudelijke presentatie: 3 grote delen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44" y="1050924"/>
            <a:ext cx="8849710" cy="5205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49581" y="1925468"/>
            <a:ext cx="270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Eenvoudige navigatieknoppen</a:t>
            </a:r>
            <a:endParaRPr lang="nl-BE" sz="1600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6976436" y="1245449"/>
            <a:ext cx="265807" cy="10157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6904624" y="2764521"/>
            <a:ext cx="385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Permanente toegang tot woordenboek</a:t>
            </a:r>
            <a:endParaRPr lang="nl-BE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709338" y="1686910"/>
            <a:ext cx="595148" cy="115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53913" y="1766919"/>
            <a:ext cx="152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Altijd hulp</a:t>
            </a:r>
            <a:endParaRPr lang="nl-BE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946925" y="1609426"/>
            <a:ext cx="748862" cy="2580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46331" y="3968915"/>
            <a:ext cx="15766" cy="594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4233" y="4539189"/>
            <a:ext cx="254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Aantal delen/hoofdstukken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5507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5" y="307428"/>
            <a:ext cx="11068665" cy="15181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OPBOUW-INHOUD: 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“Nederlands voor Arabisch sprekende beginners” (1)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dirty="0" smtClean="0"/>
              <a:t>Drie</a:t>
            </a:r>
            <a:r>
              <a:rPr lang="nl-BE" dirty="0" smtClean="0"/>
              <a:t> grote delen: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b="1" u="sng" dirty="0" smtClean="0"/>
              <a:t>Info</a:t>
            </a:r>
          </a:p>
          <a:p>
            <a:pPr marL="0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Methode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Voorstelling </a:t>
            </a:r>
            <a:r>
              <a:rPr lang="nl-BE" dirty="0" err="1" smtClean="0"/>
              <a:t>Lingu@com-reeks</a:t>
            </a: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Voorstelling van het team medewerkers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Oefensessies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Theorie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4C57-3538-4A0C-B442-8FCF08C8C9B3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4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69" y="365125"/>
            <a:ext cx="1107561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B050"/>
                </a:solidFill>
              </a:rPr>
              <a:t>OPBOUW-INHOUD: </a:t>
            </a:r>
            <a:br>
              <a:rPr lang="nl-BE" dirty="0">
                <a:solidFill>
                  <a:srgbClr val="00B050"/>
                </a:solidFill>
              </a:rPr>
            </a:br>
            <a:r>
              <a:rPr lang="nl-BE" dirty="0">
                <a:solidFill>
                  <a:srgbClr val="00B050"/>
                </a:solidFill>
              </a:rPr>
              <a:t>“Nederlands voor Arabisch sprekende beginners</a:t>
            </a:r>
            <a:r>
              <a:rPr lang="nl-BE" dirty="0" smtClean="0">
                <a:solidFill>
                  <a:srgbClr val="00B050"/>
                </a:solidFill>
              </a:rPr>
              <a:t>” (2)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Oefensessies</a:t>
            </a:r>
            <a:r>
              <a:rPr lang="nl-BE" dirty="0" smtClean="0"/>
              <a:t>: ingedeeld als hierna afgebeeld</a:t>
            </a:r>
          </a:p>
          <a:p>
            <a:pPr marL="0" indent="0">
              <a:buNone/>
            </a:pPr>
            <a:r>
              <a:rPr lang="nl-BE" dirty="0" smtClean="0"/>
              <a:t>      BLOK 1 - BLOK 2 - BLOK 3 - BLOK 4</a:t>
            </a:r>
          </a:p>
          <a:p>
            <a:pPr marL="457200" lvl="1" indent="0">
              <a:buNone/>
            </a:pPr>
            <a:endParaRPr lang="nl-B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08727" y="2746968"/>
            <a:ext cx="409" cy="4878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1309" y="3133122"/>
            <a:ext cx="282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Kennismaking - Ontmoeting</a:t>
            </a:r>
            <a:endParaRPr lang="nl-BE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3360" y="2746968"/>
            <a:ext cx="94049" cy="1128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5359" y="3797074"/>
            <a:ext cx="1061980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Vrije tijd</a:t>
            </a:r>
            <a:endParaRPr lang="nl-BE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22434" y="2710214"/>
            <a:ext cx="25712" cy="1982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5028" y="4621176"/>
            <a:ext cx="268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Consumptie en diensten</a:t>
            </a:r>
            <a:endParaRPr lang="nl-BE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50195" y="2746968"/>
            <a:ext cx="1532908" cy="26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5835" y="5303202"/>
            <a:ext cx="30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Zich verplaatsen – Het weer</a:t>
            </a:r>
            <a:endParaRPr lang="nl-BE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77C7-168D-4564-88C0-5FE26B8DCC50}" type="datetime1">
              <a:rPr lang="nl-BE" smtClean="0"/>
              <a:t>25/10/2016</a:t>
            </a:fld>
            <a:endParaRPr lang="nl-BE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2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4" y="218187"/>
            <a:ext cx="11093244" cy="11913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OPBOUW-INHOUD: 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“Nederlands voor Arabisch sprekende beginners” (3)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519833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3300" b="1" dirty="0"/>
              <a:t>Elk blok </a:t>
            </a:r>
            <a:r>
              <a:rPr lang="nl-BE" sz="3300" dirty="0"/>
              <a:t>acht </a:t>
            </a:r>
            <a:r>
              <a:rPr lang="nl-BE" sz="3300" dirty="0" smtClean="0"/>
              <a:t>oefensessies, dus 28 in totaal met een basisdialoog of -tekst + 4 herhalingssessies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300" dirty="0" smtClean="0"/>
              <a:t>Inhoud gebaseerd op Europees </a:t>
            </a:r>
            <a:r>
              <a:rPr lang="nl-BE" sz="3300" dirty="0" err="1" smtClean="0"/>
              <a:t>Refentiekader</a:t>
            </a:r>
            <a:r>
              <a:rPr lang="nl-BE" sz="3300" dirty="0" smtClean="0"/>
              <a:t> voor Moderne Talen (ERK), niveau A1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300" dirty="0" smtClean="0"/>
              <a:t>Hier als voorbeeld blok </a:t>
            </a:r>
            <a:r>
              <a:rPr lang="nl-BE" sz="3300" dirty="0"/>
              <a:t>1</a:t>
            </a:r>
            <a:r>
              <a:rPr lang="nl-BE" sz="3300" dirty="0" smtClean="0"/>
              <a:t>: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Elke sessie </a:t>
            </a:r>
            <a:r>
              <a:rPr lang="nl-BE" dirty="0" smtClean="0"/>
              <a:t>omvat een basisdialoog/-tekst met vertaling en woordenlijstje en 5 à 7 oefeningen.</a:t>
            </a:r>
            <a:endParaRPr lang="nl-BE" dirty="0"/>
          </a:p>
          <a:p>
            <a:pPr marL="0" indent="0">
              <a:buNone/>
            </a:pPr>
            <a:endParaRPr lang="nl-BE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87411"/>
              </p:ext>
            </p:extLst>
          </p:nvPr>
        </p:nvGraphicFramePr>
        <p:xfrm>
          <a:off x="5153497" y="2490951"/>
          <a:ext cx="40640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Begroeten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Zich voorstellen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Zich</a:t>
                      </a:r>
                      <a:r>
                        <a:rPr lang="nl-BE" baseline="0" dirty="0" smtClean="0"/>
                        <a:t> inschrijven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Chatten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Naar het restaurant?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Afspreken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Openingsuren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22">
                <a:tc>
                  <a:txBody>
                    <a:bodyPr/>
                    <a:lstStyle/>
                    <a:p>
                      <a:r>
                        <a:rPr lang="nl-BE" dirty="0" smtClean="0"/>
                        <a:t>Les 8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Herhaling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4C78-F7A8-404B-A054-1C6FF0134151}" type="datetime1">
              <a:rPr lang="nl-BE" smtClean="0"/>
              <a:t>25/10/2016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5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1034252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B050"/>
                </a:solidFill>
              </a:rPr>
              <a:t>OPBOUW-INHOUD: </a:t>
            </a:r>
            <a:br>
              <a:rPr lang="nl-BE" dirty="0">
                <a:solidFill>
                  <a:srgbClr val="00B050"/>
                </a:solidFill>
              </a:rPr>
            </a:br>
            <a:r>
              <a:rPr lang="nl-BE" dirty="0">
                <a:solidFill>
                  <a:srgbClr val="00B050"/>
                </a:solidFill>
              </a:rPr>
              <a:t>“Nederlands voor Arabisch sprekende beginners</a:t>
            </a:r>
            <a:r>
              <a:rPr lang="nl-BE" dirty="0" smtClean="0">
                <a:solidFill>
                  <a:srgbClr val="00B050"/>
                </a:solidFill>
              </a:rPr>
              <a:t>” (4)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Theorie</a:t>
            </a:r>
            <a:r>
              <a:rPr lang="nl-BE" dirty="0" smtClean="0"/>
              <a:t> : 4 delen</a:t>
            </a:r>
          </a:p>
          <a:p>
            <a:pPr marL="0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Spraakkunst (5 hoofdstukken)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Thematische woordenlijsten (10 lijsten)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Communicatieve situaties (10 situaties)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Kennis van </a:t>
            </a:r>
            <a:r>
              <a:rPr lang="nl-BE" b="1" dirty="0" smtClean="0">
                <a:solidFill>
                  <a:srgbClr val="FF0000"/>
                </a:solidFill>
              </a:rPr>
              <a:t>c</a:t>
            </a:r>
            <a:r>
              <a:rPr lang="nl-BE" dirty="0" smtClean="0"/>
              <a:t>ultuur (13 topics): zie volgende slide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0AB0-CD31-41E6-AB6F-DA7ACAD5C71D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6</a:t>
            </a:fld>
            <a:endParaRPr lang="nl-BE"/>
          </a:p>
        </p:txBody>
      </p:sp>
      <p:sp>
        <p:nvSpPr>
          <p:cNvPr id="7" name="Right Arrow 6"/>
          <p:cNvSpPr/>
          <p:nvPr/>
        </p:nvSpPr>
        <p:spPr>
          <a:xfrm rot="16200000">
            <a:off x="2531663" y="6017044"/>
            <a:ext cx="1186218" cy="216389"/>
          </a:xfrm>
          <a:prstGeom prst="rightArrow">
            <a:avLst>
              <a:gd name="adj1" fmla="val 50000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4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1196" cy="1325563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Kennis van </a:t>
            </a:r>
            <a:r>
              <a:rPr lang="nl-BE" b="1" dirty="0">
                <a:solidFill>
                  <a:srgbClr val="FF0000"/>
                </a:solidFill>
              </a:rPr>
              <a:t>c</a:t>
            </a:r>
            <a:r>
              <a:rPr lang="nl-BE" dirty="0"/>
              <a:t>ultuur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is dat?</a:t>
            </a:r>
          </a:p>
          <a:p>
            <a:pPr lvl="1"/>
            <a:r>
              <a:rPr lang="nl-BE" dirty="0" smtClean="0"/>
              <a:t>De e-module omvat </a:t>
            </a:r>
            <a:r>
              <a:rPr lang="nl-BE" dirty="0" smtClean="0"/>
              <a:t>een </a:t>
            </a:r>
            <a:r>
              <a:rPr lang="nl-BE" dirty="0" smtClean="0"/>
              <a:t>animatiefilmpje voor de coaches waarin: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2"/>
            <a:r>
              <a:rPr lang="nl-BE" dirty="0" smtClean="0"/>
              <a:t>Wat is </a:t>
            </a:r>
            <a:r>
              <a:rPr lang="nl-BE" dirty="0" smtClean="0">
                <a:solidFill>
                  <a:srgbClr val="FF0000"/>
                </a:solidFill>
              </a:rPr>
              <a:t>c</a:t>
            </a:r>
            <a:r>
              <a:rPr lang="nl-BE" dirty="0" smtClean="0"/>
              <a:t>ultuur precies?</a:t>
            </a:r>
          </a:p>
          <a:p>
            <a:pPr lvl="2"/>
            <a:r>
              <a:rPr lang="nl-BE" dirty="0" smtClean="0"/>
              <a:t>Hoe beïnvloedt </a:t>
            </a:r>
            <a:r>
              <a:rPr lang="nl-BE" dirty="0" smtClean="0">
                <a:solidFill>
                  <a:srgbClr val="FF0000"/>
                </a:solidFill>
              </a:rPr>
              <a:t>c</a:t>
            </a:r>
            <a:r>
              <a:rPr lang="nl-BE" dirty="0" smtClean="0"/>
              <a:t>ultuur taalgebruik?</a:t>
            </a:r>
          </a:p>
          <a:p>
            <a:pPr lvl="2"/>
            <a:endParaRPr lang="nl-BE" dirty="0" smtClean="0"/>
          </a:p>
          <a:p>
            <a:pPr marL="914400" lvl="2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13 topics worden behandeld voor de cursisten (bijvoorbeeld: hoe iemand begroeten, feestdagen, keuken en dranken, informeel taalgebruik, een bericht schrijven, je-jij-u-gij-ge …)</a:t>
            </a:r>
          </a:p>
          <a:p>
            <a:pPr marL="914400" lvl="2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BD02-4BB4-45B7-9100-6CB2B1F2651D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7</a:t>
            </a:fld>
            <a:endParaRPr lang="nl-BE"/>
          </a:p>
        </p:txBody>
      </p:sp>
      <p:sp>
        <p:nvSpPr>
          <p:cNvPr id="7" name="Down Arrow 6"/>
          <p:cNvSpPr/>
          <p:nvPr/>
        </p:nvSpPr>
        <p:spPr>
          <a:xfrm flipH="1">
            <a:off x="3426690" y="166255"/>
            <a:ext cx="295564" cy="67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5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98" y="365126"/>
            <a:ext cx="11509812" cy="69239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Voorbeeld basisdialoog 1.1: drie kleine stukjes dialoog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7524"/>
            <a:ext cx="12192000" cy="53501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672762" y="1864495"/>
            <a:ext cx="1128421" cy="564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14992" y="2387715"/>
            <a:ext cx="116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Afmelden</a:t>
            </a:r>
            <a:endParaRPr lang="nl-BE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66922" y="1979875"/>
            <a:ext cx="2011680" cy="898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78602" y="2782957"/>
            <a:ext cx="1335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Helpfunctie</a:t>
            </a:r>
            <a:endParaRPr lang="nl-BE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96577" y="1979875"/>
            <a:ext cx="23854" cy="978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54671" y="2878372"/>
            <a:ext cx="121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Contrastief woordenboek</a:t>
            </a:r>
            <a:endParaRPr lang="nl-BE" sz="1400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7614699" y="1777116"/>
            <a:ext cx="355158" cy="74742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92278" y="2210463"/>
            <a:ext cx="0" cy="2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39053" y="2446188"/>
            <a:ext cx="9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Navigatie</a:t>
            </a:r>
            <a:endParaRPr lang="nl-BE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34755" y="1979875"/>
            <a:ext cx="492981" cy="5617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0806" y="2480807"/>
            <a:ext cx="104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Naar begin</a:t>
            </a:r>
            <a:endParaRPr lang="nl-BE" sz="1400" dirty="0"/>
          </a:p>
        </p:txBody>
      </p:sp>
      <p:sp>
        <p:nvSpPr>
          <p:cNvPr id="23" name="Left Brace 22"/>
          <p:cNvSpPr/>
          <p:nvPr/>
        </p:nvSpPr>
        <p:spPr>
          <a:xfrm>
            <a:off x="2002929" y="4349362"/>
            <a:ext cx="389614" cy="90240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24786" y="4519382"/>
            <a:ext cx="110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Basisdialoog in doeltaal</a:t>
            </a:r>
            <a:endParaRPr lang="nl-BE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518700" y="3441591"/>
            <a:ext cx="806714" cy="266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6104" y="3275937"/>
            <a:ext cx="882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Illustratie</a:t>
            </a:r>
            <a:endParaRPr lang="nl-BE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68481" y="3865087"/>
            <a:ext cx="15186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7795" y="3708121"/>
            <a:ext cx="16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Audioversie dialoog</a:t>
            </a:r>
            <a:endParaRPr lang="nl-BE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984375" y="4503252"/>
            <a:ext cx="1605611" cy="680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89986" y="4250470"/>
            <a:ext cx="308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 Audio van dialoog in andere regionale variant van het Nederlands</a:t>
            </a:r>
            <a:endParaRPr lang="nl-BE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084011" y="5489278"/>
            <a:ext cx="22382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58570" y="5192200"/>
            <a:ext cx="304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Naar vertaling van de dialoog + woordenlijst van de sessie</a:t>
            </a:r>
            <a:endParaRPr lang="nl-BE" sz="1400" dirty="0"/>
          </a:p>
        </p:txBody>
      </p:sp>
      <p:sp>
        <p:nvSpPr>
          <p:cNvPr id="38" name="Right Brace 37"/>
          <p:cNvSpPr/>
          <p:nvPr/>
        </p:nvSpPr>
        <p:spPr>
          <a:xfrm>
            <a:off x="5027014" y="5642993"/>
            <a:ext cx="431556" cy="47771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xtBox 38"/>
          <p:cNvSpPr txBox="1"/>
          <p:nvPr/>
        </p:nvSpPr>
        <p:spPr>
          <a:xfrm>
            <a:off x="5657899" y="5734772"/>
            <a:ext cx="215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Linken naar theorie</a:t>
            </a:r>
            <a:endParaRPr lang="nl-BE" sz="1400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5689-7ECB-4733-AB19-CD31B117074B}" type="datetime1">
              <a:rPr lang="nl-BE" smtClean="0"/>
              <a:t>25/10/2016</a:t>
            </a:fld>
            <a:endParaRPr lang="nl-BE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8</a:t>
            </a:fld>
            <a:endParaRPr lang="nl-BE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197736" y="2092819"/>
            <a:ext cx="206870" cy="12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139" y="1902399"/>
            <a:ext cx="214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Waar ben ik in de module?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8249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678"/>
            <a:ext cx="10515600" cy="5165285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9213" y="6356350"/>
            <a:ext cx="2743200" cy="365125"/>
          </a:xfrm>
        </p:spPr>
        <p:txBody>
          <a:bodyPr/>
          <a:lstStyle/>
          <a:p>
            <a:fld id="{8CFABD02-4BB4-45B7-9100-6CB2B1F2651D}" type="datetime1">
              <a:rPr lang="nl-BE" smtClean="0"/>
              <a:t>25/10/2016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Nederlands voor Arabisch sprekende beginners - A1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B11-ACB4-4DA0-99D0-9526AECE93E7}" type="slidenum">
              <a:rPr lang="nl-BE" smtClean="0"/>
              <a:t>9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31"/>
            <a:ext cx="12192000" cy="4953219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694793" y="2238703"/>
            <a:ext cx="644810" cy="3468414"/>
          </a:xfrm>
          <a:prstGeom prst="leftBrace">
            <a:avLst>
              <a:gd name="adj1" fmla="val 8333"/>
              <a:gd name="adj2" fmla="val 497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203200" y="3556574"/>
            <a:ext cx="171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cultureel item&gt;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4487464" y="5746445"/>
            <a:ext cx="23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Links naar oefeningen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73891" y="3260436"/>
            <a:ext cx="10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Theorie &gt;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858653" y="3853041"/>
            <a:ext cx="1320800" cy="36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vakanties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0"/>
            <a:ext cx="4426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latin typeface="+mj-lt"/>
              </a:rPr>
              <a:t>Voor twee major classes </a:t>
            </a:r>
            <a:r>
              <a:rPr lang="nl-BE" sz="2500" b="1" dirty="0" err="1" smtClean="0">
                <a:latin typeface="+mj-lt"/>
              </a:rPr>
              <a:t>leerders</a:t>
            </a:r>
            <a:r>
              <a:rPr lang="nl-BE" sz="2500" b="1" dirty="0" smtClean="0">
                <a:latin typeface="+mj-lt"/>
              </a:rPr>
              <a:t>:</a:t>
            </a:r>
            <a:endParaRPr lang="nl-BE" sz="25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418" y="444931"/>
            <a:ext cx="7453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latin typeface="+mj-lt"/>
              </a:rPr>
              <a:t> inductief: van oefensessie naar theorie (zie vorige slide)</a:t>
            </a:r>
            <a:endParaRPr lang="nl-BE" sz="25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1309" y="832291"/>
            <a:ext cx="7370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>
                <a:latin typeface="+mj-lt"/>
              </a:rPr>
              <a:t>d</a:t>
            </a:r>
            <a:r>
              <a:rPr lang="nl-BE" sz="2500" b="1" dirty="0" smtClean="0">
                <a:latin typeface="+mj-lt"/>
              </a:rPr>
              <a:t>eductief: van theorie naar oefensessie (zie hieronder)</a:t>
            </a:r>
            <a:endParaRPr lang="nl-BE" sz="2500" b="1" dirty="0">
              <a:latin typeface="+mj-lt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3849279" y="5793827"/>
            <a:ext cx="344030" cy="2837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Down Arrow 19"/>
          <p:cNvSpPr/>
          <p:nvPr/>
        </p:nvSpPr>
        <p:spPr>
          <a:xfrm rot="2767773" flipH="1">
            <a:off x="1647516" y="1857296"/>
            <a:ext cx="127204" cy="1621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690</Words>
  <Application>Microsoft Office PowerPoint</Application>
  <PresentationFormat>Widescreen</PresentationFormat>
  <Paragraphs>197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اللغة الهولندية للمبتدئين Nederlands voor volledige beginners  (ERK-level A1)</vt:lpstr>
      <vt:lpstr>PowerPoint Presentation</vt:lpstr>
      <vt:lpstr>OPBOUW-INHOUD:  “Nederlands voor Arabisch sprekende beginners” (1)</vt:lpstr>
      <vt:lpstr>OPBOUW-INHOUD:  “Nederlands voor Arabisch sprekende beginners” (2)</vt:lpstr>
      <vt:lpstr>OPBOUW-INHOUD:  “Nederlands voor Arabisch sprekende beginners” (3)</vt:lpstr>
      <vt:lpstr>OPBOUW-INHOUD:  “Nederlands voor Arabisch sprekende beginners” (4)</vt:lpstr>
      <vt:lpstr>Kennis van cultuur</vt:lpstr>
      <vt:lpstr>Voorbeeld basisdialoog 1.1: drie kleine stukjes dialoog</vt:lpstr>
      <vt:lpstr>PowerPoint Presentation</vt:lpstr>
      <vt:lpstr>Oefeningtypes, o.m.</vt:lpstr>
      <vt:lpstr>Voorbeeld multimediale sleepoefening</vt:lpstr>
      <vt:lpstr>Hulp met het oog op zelfstudie</vt:lpstr>
      <vt:lpstr>Configuratievereisten</vt:lpstr>
      <vt:lpstr>Hoe deze cloudmodule gebruiken?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CLIJSTERS Willy</dc:creator>
  <cp:lastModifiedBy>NEESKENS Mario</cp:lastModifiedBy>
  <cp:revision>65</cp:revision>
  <cp:lastPrinted>2016-08-26T09:39:29Z</cp:lastPrinted>
  <dcterms:created xsi:type="dcterms:W3CDTF">2016-08-22T20:29:59Z</dcterms:created>
  <dcterms:modified xsi:type="dcterms:W3CDTF">2016-10-25T09:19:34Z</dcterms:modified>
</cp:coreProperties>
</file>